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Proxima Nova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roximaNova-bold.fntdata"/><Relationship Id="rId47" Type="http://schemas.openxmlformats.org/officeDocument/2006/relationships/font" Target="fonts/ProximaNova-regular.fntdata"/><Relationship Id="rId49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26d3911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26d3911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4863733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4863733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48637332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48637332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48637332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48637332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48637332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48637332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48637332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48637332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48637332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48637332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48637332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48637332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48637332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48637332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48637332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48637332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48637332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48637332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26d3911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26d3911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48637332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48637332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48637332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48637332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48637332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48637332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48637332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c48637332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48637332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c48637332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48637332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c48637332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48637332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48637332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48637332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48637332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48637332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c48637332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48637332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c48637332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26d39111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26d39111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3a2f15ba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3a2f15ba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3a2f15ba2_5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3a2f15ba2_5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3a2f15ba2_5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3a2f15ba2_5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c3a2f15ba2_5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c3a2f15ba2_5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3a2f15ba2_5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3a2f15ba2_5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3a2f15ba2_5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c3a2f15ba2_5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3a2f15ba2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3a2f15ba2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INFERENTIE NYET OP JETSON =&gt; Plug an play websockets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DMS REWRITE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3a2f15ba2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3a2f15ba2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3a2f15ba2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3a2f15ba2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270973e8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270973e8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270973e83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c270973e8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270973e8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270973e8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4aaebe80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4aaebe80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4aaebe80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4aaebe80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Droneport: hub voor alles drone: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Skeyes luchtverkeersleider drone afdeling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DJI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AiRobot: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BVLOS: Beyond Visual Line-of-site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Landbouw en constructie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48637332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48637332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48637332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48637332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2d81be8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2d81be8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Wn98EIrvE7OgqHnT5ab-t-wCKcqgfmaX/view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36.png"/><Relationship Id="rId6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HiD5A0JRT7Z0M6M18tf2NTi_WvRsEITB/view" TargetMode="External"/><Relationship Id="rId4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jp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drive.google.com/file/d/15NCELzqpXneZUPKan4kKZzDIq_nGAiRQ/view" TargetMode="External"/><Relationship Id="rId4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 title="intro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5725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Freiburg (Deepscene)</a:t>
            </a:r>
            <a:endParaRPr/>
          </a:p>
          <a:p>
            <a:pPr indent="-342900" lvl="0" marL="457200" rtl="0" algn="l">
              <a:spcBef>
                <a:spcPts val="3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Giusti (Switzerland)</a:t>
            </a:r>
            <a:endParaRPr/>
          </a:p>
          <a:p>
            <a:pPr indent="-342900" lvl="0" marL="457200" rtl="0" algn="l">
              <a:spcBef>
                <a:spcPts val="3000"/>
              </a:spcBef>
              <a:spcAft>
                <a:spcPts val="3000"/>
              </a:spcAft>
              <a:buSzPts val="1800"/>
              <a:buChar char="●"/>
            </a:pPr>
            <a:r>
              <a:rPr lang="en"/>
              <a:t>Steentjes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Freiburg (DeepScene)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2550"/>
            <a:ext cx="91440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/>
        </p:nvSpPr>
        <p:spPr>
          <a:xfrm>
            <a:off x="0" y="3238950"/>
            <a:ext cx="318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Proxima Nova"/>
                <a:ea typeface="Proxima Nova"/>
                <a:cs typeface="Proxima Nova"/>
                <a:sym typeface="Proxima Nova"/>
              </a:rPr>
              <a:t>deepscene.cs.uni-freiburg.de</a:t>
            </a:r>
            <a:endParaRPr i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Giusti</a:t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3"/>
            <a:ext cx="9144000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/>
        </p:nvSpPr>
        <p:spPr>
          <a:xfrm>
            <a:off x="0" y="3771850"/>
            <a:ext cx="446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Proxima Nova"/>
                <a:ea typeface="Proxima Nova"/>
                <a:cs typeface="Proxima Nova"/>
                <a:sym typeface="Proxima Nova"/>
              </a:rPr>
              <a:t>people.idsia.ch/~giusti/forest/web/</a:t>
            </a:r>
            <a:endParaRPr i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Steentjes</a:t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1975"/>
            <a:ext cx="91440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0" y="3457475"/>
            <a:ext cx="423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Steentjesbos Kampenhout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Labeling tool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6006600" y="1152475"/>
            <a:ext cx="282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Crowd sourced data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2000"/>
              </a:spcAft>
              <a:buSzPts val="1800"/>
              <a:buChar char="●"/>
            </a:pPr>
            <a:r>
              <a:rPr lang="en"/>
              <a:t>Json to mask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50" y="1298872"/>
            <a:ext cx="5549652" cy="27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/>
        </p:nvSpPr>
        <p:spPr>
          <a:xfrm>
            <a:off x="380050" y="3970325"/>
            <a:ext cx="406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drone-label.pfiers.net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3434900" y="3970325"/>
            <a:ext cx="249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roxima Nova"/>
                <a:ea typeface="Proxima Nova"/>
                <a:cs typeface="Proxima Nova"/>
                <a:sym typeface="Proxima Nova"/>
              </a:rPr>
              <a:t>Django-labeller, Britefury</a:t>
            </a:r>
            <a:endParaRPr i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Augmentations</a:t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517475"/>
            <a:ext cx="247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enough data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Randomizer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2000"/>
              </a:spcAft>
              <a:buSzPts val="1800"/>
              <a:buChar char="●"/>
            </a:pPr>
            <a:r>
              <a:rPr lang="en"/>
              <a:t>Hue, flip, crop....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050" y="1316538"/>
            <a:ext cx="6053700" cy="2510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5514000" y="1270150"/>
            <a:ext cx="331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Unet</a:t>
            </a:r>
            <a:endParaRPr/>
          </a:p>
          <a:p>
            <a:pPr indent="-342900" lvl="0" marL="457200" rtl="0" algn="l">
              <a:spcBef>
                <a:spcPts val="3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EfficientNetB3</a:t>
            </a:r>
            <a:endParaRPr/>
          </a:p>
          <a:p>
            <a:pPr indent="-342900" lvl="0" marL="457200" rtl="0" algn="l">
              <a:spcBef>
                <a:spcPts val="3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 (Keras)</a:t>
            </a:r>
            <a:endParaRPr/>
          </a:p>
          <a:p>
            <a:pPr indent="0" lvl="0" marL="0" rtl="0" algn="l">
              <a:spcBef>
                <a:spcPts val="3000"/>
              </a:spcBef>
              <a:spcAft>
                <a:spcPts val="30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 rotWithShape="1">
          <a:blip r:embed="rId3">
            <a:alphaModFix/>
          </a:blip>
          <a:srcRect b="0" l="0" r="12311" t="8767"/>
          <a:stretch/>
        </p:blipFill>
        <p:spPr>
          <a:xfrm>
            <a:off x="115175" y="1235975"/>
            <a:ext cx="5011376" cy="34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 txBox="1"/>
          <p:nvPr/>
        </p:nvSpPr>
        <p:spPr>
          <a:xfrm>
            <a:off x="1054775" y="4199900"/>
            <a:ext cx="249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roxima Nova"/>
                <a:ea typeface="Proxima Nova"/>
                <a:cs typeface="Proxima Nova"/>
                <a:sym typeface="Proxima Nova"/>
              </a:rPr>
              <a:t>Segmentation models</a:t>
            </a:r>
            <a:endParaRPr i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460050"/>
            <a:ext cx="306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Headstart</a:t>
            </a:r>
            <a:endParaRPr/>
          </a:p>
          <a:p>
            <a:pPr indent="-342900" lvl="0" marL="457200" rtl="0" algn="l">
              <a:spcBef>
                <a:spcPts val="3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2012 ILSVRC ImageNet</a:t>
            </a:r>
            <a:endParaRPr/>
          </a:p>
          <a:p>
            <a:pPr indent="0" lvl="0" marL="0" rtl="0" algn="l">
              <a:spcBef>
                <a:spcPts val="3000"/>
              </a:spcBef>
              <a:spcAft>
                <a:spcPts val="30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925" y="1530175"/>
            <a:ext cx="5207901" cy="20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/>
          <p:nvPr/>
        </p:nvSpPr>
        <p:spPr>
          <a:xfrm>
            <a:off x="6211025" y="3613325"/>
            <a:ext cx="249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roxima Nova"/>
                <a:ea typeface="Proxima Nova"/>
                <a:cs typeface="Proxima Nova"/>
                <a:sym typeface="Proxima Nova"/>
              </a:rPr>
              <a:t>Imagenet</a:t>
            </a:r>
            <a:endParaRPr i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401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70% Training</a:t>
            </a:r>
            <a:br>
              <a:rPr lang="en"/>
            </a:br>
            <a:r>
              <a:rPr lang="en"/>
              <a:t>15% Validation</a:t>
            </a:r>
            <a:br>
              <a:rPr lang="en"/>
            </a:br>
            <a:r>
              <a:rPr lang="en"/>
              <a:t>15% Test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Batch size = 16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Early stopping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2000"/>
              </a:spcAft>
              <a:buSzPts val="1800"/>
              <a:buChar char="●"/>
            </a:pPr>
            <a:r>
              <a:rPr lang="en"/>
              <a:t>Loss = Dice + Binary focal</a:t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221" y="1002950"/>
            <a:ext cx="4345851" cy="313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Freiburg</a:t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 rotWithShape="1">
          <a:blip r:embed="rId3">
            <a:alphaModFix/>
          </a:blip>
          <a:srcRect b="0" l="0" r="0" t="7851"/>
          <a:stretch/>
        </p:blipFill>
        <p:spPr>
          <a:xfrm>
            <a:off x="4559025" y="1565900"/>
            <a:ext cx="3876675" cy="24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 rotWithShape="1">
          <a:blip r:embed="rId4">
            <a:alphaModFix/>
          </a:blip>
          <a:srcRect b="-1940" l="1180" r="-1179" t="7725"/>
          <a:stretch/>
        </p:blipFill>
        <p:spPr>
          <a:xfrm>
            <a:off x="694100" y="1604525"/>
            <a:ext cx="3614825" cy="249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2099900" y="1256275"/>
            <a:ext cx="106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No aug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6396125" y="1241900"/>
            <a:ext cx="106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67701"/>
            <a:ext cx="9144000" cy="5478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Freiburg results</a:t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50" y="1336137"/>
            <a:ext cx="4311973" cy="11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50" y="2667187"/>
            <a:ext cx="4311926" cy="11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6225" y="1336137"/>
            <a:ext cx="4311924" cy="114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6225" y="2667187"/>
            <a:ext cx="4311924" cy="1140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Giusti</a:t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138" y="1152463"/>
            <a:ext cx="7515225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Giusti results</a:t>
            </a:r>
            <a:endParaRPr/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5288"/>
            <a:ext cx="4114250" cy="1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65288"/>
            <a:ext cx="4114239" cy="1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590313"/>
            <a:ext cx="4114239" cy="1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90313"/>
            <a:ext cx="4114239" cy="10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Steentjes</a:t>
            </a:r>
            <a:endParaRPr/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25" y="1017724"/>
            <a:ext cx="8638150" cy="32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Steentjes results</a:t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1407400"/>
            <a:ext cx="4260301" cy="112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075" y="1407400"/>
            <a:ext cx="4260313" cy="11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500" y="2609575"/>
            <a:ext cx="4260326" cy="11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7075" y="2604275"/>
            <a:ext cx="4260315" cy="11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Freiburg + Giusti + Steentjes</a:t>
            </a:r>
            <a:endParaRPr/>
          </a:p>
        </p:txBody>
      </p:sp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60" y="1017725"/>
            <a:ext cx="8706240" cy="32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Freiburg + Giusti + Steentjes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1414675"/>
            <a:ext cx="4260301" cy="1126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00" y="2602300"/>
            <a:ext cx="4260313" cy="11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1675" y="1414675"/>
            <a:ext cx="4260301" cy="11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1662" y="2599750"/>
            <a:ext cx="4260313" cy="11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Freiburg + Steentjes</a:t>
            </a:r>
            <a:endParaRPr/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00" y="1225737"/>
            <a:ext cx="8783400" cy="33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0" title="filmpje_mask_leuve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5725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TPU</a:t>
            </a:r>
            <a:endParaRPr/>
          </a:p>
        </p:txBody>
      </p:sp>
      <p:sp>
        <p:nvSpPr>
          <p:cNvPr id="258" name="Google Shape;258;p4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Cloud Platform</a:t>
            </a:r>
            <a:endParaRPr/>
          </a:p>
          <a:p>
            <a:pPr indent="-342900" lvl="0" marL="457200" rtl="0" algn="l">
              <a:spcBef>
                <a:spcPts val="3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 ASIC</a:t>
            </a:r>
            <a:endParaRPr/>
          </a:p>
          <a:p>
            <a:pPr indent="-342900" lvl="0" marL="457200" rtl="0" algn="l">
              <a:spcBef>
                <a:spcPts val="3000"/>
              </a:spcBef>
              <a:spcAft>
                <a:spcPts val="3000"/>
              </a:spcAft>
              <a:buSzPts val="1800"/>
              <a:buChar char="●"/>
            </a:pPr>
            <a:r>
              <a:rPr lang="en"/>
              <a:t>Can’t run python code</a:t>
            </a:r>
            <a:endParaRPr/>
          </a:p>
        </p:txBody>
      </p:sp>
      <p:pic>
        <p:nvPicPr>
          <p:cNvPr id="259" name="Google Shape;259;p41" title="Google Cloud Platform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188" y="752213"/>
            <a:ext cx="284797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195" y="2738688"/>
            <a:ext cx="2847975" cy="165259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/>
          <p:nvPr/>
        </p:nvSpPr>
        <p:spPr>
          <a:xfrm>
            <a:off x="4925200" y="2286025"/>
            <a:ext cx="249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Google Cloud Platform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2" name="Google Shape;262;p41"/>
          <p:cNvSpPr txBox="1"/>
          <p:nvPr/>
        </p:nvSpPr>
        <p:spPr>
          <a:xfrm>
            <a:off x="4925200" y="4326650"/>
            <a:ext cx="249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Google Cloud Platform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-93"/>
            <a:ext cx="9143995" cy="5143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50" y="3763500"/>
            <a:ext cx="1027348" cy="1027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Rover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275" y="202338"/>
            <a:ext cx="2402799" cy="473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946" y="115650"/>
            <a:ext cx="836210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062" y="113876"/>
            <a:ext cx="5809875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20" y="126450"/>
            <a:ext cx="781636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7"/>
          <p:cNvPicPr preferRelativeResize="0"/>
          <p:nvPr/>
        </p:nvPicPr>
        <p:blipFill rotWithShape="1">
          <a:blip r:embed="rId3">
            <a:alphaModFix/>
          </a:blip>
          <a:srcRect b="11645" l="119" r="0" t="0"/>
          <a:stretch/>
        </p:blipFill>
        <p:spPr>
          <a:xfrm>
            <a:off x="276050" y="418063"/>
            <a:ext cx="8591899" cy="43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Diagram ROS</a:t>
            </a:r>
            <a:endParaRPr/>
          </a:p>
        </p:txBody>
      </p:sp>
      <p:pic>
        <p:nvPicPr>
          <p:cNvPr id="298" name="Google Shape;2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8531" y="1130187"/>
            <a:ext cx="342693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9" title="development-demo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57256"/>
            <a:ext cx="9144000" cy="6858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</a:t>
            </a:r>
            <a:r>
              <a:rPr lang="en"/>
              <a:t> improvements</a:t>
            </a:r>
            <a:endParaRPr/>
          </a:p>
        </p:txBody>
      </p:sp>
      <p:sp>
        <p:nvSpPr>
          <p:cNvPr id="314" name="Google Shape;314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On-drone inference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</a:t>
            </a:r>
            <a:r>
              <a:rPr lang="en"/>
              <a:t>environments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Autonomous decision making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</a:t>
            </a:r>
            <a:endParaRPr/>
          </a:p>
          <a:p>
            <a:pPr indent="0" lvl="0" marL="45720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Autonomously Following Forest Paths with a Mobile Robot </a:t>
            </a:r>
            <a:r>
              <a:rPr lang="en" sz="3000"/>
              <a:t>using Semantic Segmentation</a:t>
            </a:r>
            <a:endParaRPr sz="3000"/>
          </a:p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510450" y="3182332"/>
            <a:ext cx="8123100" cy="9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Pieter Fiers  </a:t>
            </a:r>
            <a:r>
              <a:rPr lang="en" sz="1900">
                <a:solidFill>
                  <a:srgbClr val="CCCCCC"/>
                </a:solidFill>
              </a:rPr>
              <a:t>r0708591</a:t>
            </a:r>
            <a:endParaRPr sz="19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 Germeau  </a:t>
            </a:r>
            <a:r>
              <a:rPr lang="en" sz="1900">
                <a:solidFill>
                  <a:srgbClr val="CCCCCC"/>
                </a:solidFill>
              </a:rPr>
              <a:t>r0708896</a:t>
            </a:r>
            <a:endParaRPr sz="2300"/>
          </a:p>
        </p:txBody>
      </p:sp>
      <p:sp>
        <p:nvSpPr>
          <p:cNvPr id="77" name="Google Shape;77;p16"/>
          <p:cNvSpPr txBox="1"/>
          <p:nvPr/>
        </p:nvSpPr>
        <p:spPr>
          <a:xfrm>
            <a:off x="510450" y="4490850"/>
            <a:ext cx="423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paddy.pfiers.net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320" name="Google Shape;320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Surveying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Transport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Remote assistance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2000"/>
              </a:spcAft>
              <a:buSzPts val="1800"/>
              <a:buChar char="●"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Autonomously Following Forest Paths with a Mobile Robot using Semantic Segmentation</a:t>
            </a:r>
            <a:endParaRPr sz="3000"/>
          </a:p>
        </p:txBody>
      </p:sp>
      <p:sp>
        <p:nvSpPr>
          <p:cNvPr id="326" name="Google Shape;326;p53"/>
          <p:cNvSpPr txBox="1"/>
          <p:nvPr>
            <p:ph idx="1" type="subTitle"/>
          </p:nvPr>
        </p:nvSpPr>
        <p:spPr>
          <a:xfrm>
            <a:off x="510450" y="3182332"/>
            <a:ext cx="8123100" cy="9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Pieter Fiers  </a:t>
            </a:r>
            <a:r>
              <a:rPr lang="en" sz="1900">
                <a:solidFill>
                  <a:srgbClr val="CCCCCC"/>
                </a:solidFill>
              </a:rPr>
              <a:t>r0708591</a:t>
            </a:r>
            <a:endParaRPr sz="19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 Germeau  </a:t>
            </a:r>
            <a:r>
              <a:rPr lang="en" sz="1900">
                <a:solidFill>
                  <a:srgbClr val="CCCCCC"/>
                </a:solidFill>
              </a:rPr>
              <a:t>r0708896</a:t>
            </a:r>
            <a:endParaRPr sz="2300"/>
          </a:p>
        </p:txBody>
      </p:sp>
      <p:sp>
        <p:nvSpPr>
          <p:cNvPr id="327" name="Google Shape;327;p53"/>
          <p:cNvSpPr txBox="1"/>
          <p:nvPr/>
        </p:nvSpPr>
        <p:spPr>
          <a:xfrm>
            <a:off x="510450" y="4490850"/>
            <a:ext cx="423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paddy.pfiers.net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457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Customer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Model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Rover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2000"/>
              </a:spcBef>
              <a:spcAft>
                <a:spcPts val="200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Conclusion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41208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Droneport Sint-Truiden</a:t>
            </a:r>
            <a:endParaRPr sz="1800"/>
          </a:p>
          <a:p>
            <a:pPr indent="-342900" lvl="0" marL="457200" rtl="0" algn="l">
              <a:spcBef>
                <a:spcPts val="3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Drone Surveying (agriculture, insurance, construction...)</a:t>
            </a:r>
            <a:endParaRPr sz="1800"/>
          </a:p>
          <a:p>
            <a:pPr indent="-342900" lvl="0" marL="457200" rtl="0" algn="l">
              <a:spcBef>
                <a:spcPts val="3000"/>
              </a:spcBef>
              <a:spcAft>
                <a:spcPts val="3000"/>
              </a:spcAft>
              <a:buSzPts val="1800"/>
              <a:buChar char="●"/>
            </a:pPr>
            <a:r>
              <a:rPr lang="en" sz="1800"/>
              <a:t>Rover kit, motoren, batterijen</a:t>
            </a:r>
            <a:endParaRPr sz="1800"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49900"/>
            <a:ext cx="3642851" cy="10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 art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Giusti et al.</a:t>
            </a:r>
            <a:br>
              <a:rPr lang="en"/>
            </a:br>
            <a:r>
              <a:rPr lang="en"/>
              <a:t>A Machine Learning Approach to Visual Perception of Forest Trails for Mobile Robots</a:t>
            </a:r>
            <a:endParaRPr b="1"/>
          </a:p>
          <a:p>
            <a:pPr indent="-342900" lvl="0" marL="457200" rtl="0" algn="l">
              <a:spcBef>
                <a:spcPts val="3000"/>
              </a:spcBef>
              <a:spcAft>
                <a:spcPts val="3000"/>
              </a:spcAft>
              <a:buSzPts val="1800"/>
              <a:buChar char="●"/>
            </a:pPr>
            <a:r>
              <a:rPr b="1" lang="en"/>
              <a:t>Smolyanskiy et al.</a:t>
            </a:r>
            <a:br>
              <a:rPr lang="en"/>
            </a:br>
            <a:r>
              <a:rPr lang="en"/>
              <a:t>Toward  Low-Flying  Autonomous  MAV  Trail  Navigation  using  Deep Neural  Networks  for  Environmental  Awareness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segmentation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301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a pixel road or not?</a:t>
            </a:r>
            <a:endParaRPr/>
          </a:p>
          <a:p>
            <a:pPr indent="-342900" lvl="0" marL="457200" rtl="0" algn="l">
              <a:spcBef>
                <a:spcPts val="3000"/>
              </a:spcBef>
              <a:spcAft>
                <a:spcPts val="3000"/>
              </a:spcAft>
              <a:buSzPts val="1800"/>
              <a:buChar char="●"/>
            </a:pPr>
            <a:r>
              <a:rPr lang="en"/>
              <a:t>Mask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200" y="1712757"/>
            <a:ext cx="2191800" cy="1858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2550" y="1720875"/>
            <a:ext cx="2191799" cy="184214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5587875" y="3563025"/>
            <a:ext cx="118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roxima Nova"/>
                <a:ea typeface="Proxima Nova"/>
                <a:cs typeface="Proxima Nova"/>
                <a:sym typeface="Proxima Nova"/>
              </a:rPr>
              <a:t>Garima Nishad</a:t>
            </a:r>
            <a:endParaRPr i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B96C00"/>
      </a:dk2>
      <a:lt2>
        <a:srgbClr val="E99400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